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67" r:id="rId5"/>
    <p:sldId id="260" r:id="rId6"/>
    <p:sldId id="258" r:id="rId7"/>
    <p:sldId id="262" r:id="rId8"/>
    <p:sldId id="268" r:id="rId9"/>
    <p:sldId id="271" r:id="rId10"/>
    <p:sldId id="269" r:id="rId11"/>
    <p:sldId id="265" r:id="rId12"/>
    <p:sldId id="270" r:id="rId13"/>
    <p:sldId id="266" r:id="rId14"/>
    <p:sldId id="264" r:id="rId15"/>
    <p:sldId id="272" r:id="rId1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31"/>
    <p:restoredTop sz="94686"/>
  </p:normalViewPr>
  <p:slideViewPr>
    <p:cSldViewPr snapToGrid="0" snapToObjects="1">
      <p:cViewPr varScale="1">
        <p:scale>
          <a:sx n="93" d="100"/>
          <a:sy n="93" d="100"/>
        </p:scale>
        <p:origin x="53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748D297-E11D-B943-B5DA-17CBFCFFD8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86635309-5B00-FE4E-844E-654C0F2068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82F44ED-F2E0-6D40-87C7-2558196FA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820A5-8D2C-F64B-A894-87362DAB8640}" type="datetimeFigureOut">
              <a:rPr kumimoji="1" lang="zh-CN" altLang="en-US" smtClean="0"/>
              <a:t>2020/12/31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8898C8C-EAE0-124C-988D-B09F791857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>
            <a:extLst>
              <a:ext uri="{FF2B5EF4-FFF2-40B4-BE49-F238E27FC236}">
                <a16:creationId xmlns:a16="http://schemas.microsoft.com/office/drawing/2014/main" id="{9AF55968-1740-194D-8A23-914EB52BF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EF938-7CF6-7F4C-B9C9-FF684DC7830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130469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FE2BFB8-0046-3040-8AA8-38E1BE7D9A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>
            <a:extLst>
              <a:ext uri="{FF2B5EF4-FFF2-40B4-BE49-F238E27FC236}">
                <a16:creationId xmlns:a16="http://schemas.microsoft.com/office/drawing/2014/main" id="{37B549E8-FAED-6549-A68D-0E03D68636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编辑母版文本样式</a:t>
            </a:r>
          </a:p>
          <a:p>
            <a:pPr lvl="1"/>
            <a:r>
              <a:rPr kumimoji="1" lang="zh-CN" altLang="en-US"/>
              <a:t>第二级</a:t>
            </a:r>
          </a:p>
          <a:p>
            <a:pPr lvl="2"/>
            <a:r>
              <a:rPr kumimoji="1" lang="zh-CN" altLang="en-US"/>
              <a:t>第三级</a:t>
            </a:r>
          </a:p>
          <a:p>
            <a:pPr lvl="3"/>
            <a:r>
              <a:rPr kumimoji="1" lang="zh-CN" altLang="en-US"/>
              <a:t>第四级</a:t>
            </a:r>
          </a:p>
          <a:p>
            <a:pPr lvl="4"/>
            <a:r>
              <a:rPr kumimoji="1"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E2D5667-0043-1241-90C6-12E17DE282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820A5-8D2C-F64B-A894-87362DAB8640}" type="datetimeFigureOut">
              <a:rPr kumimoji="1" lang="zh-CN" altLang="en-US" smtClean="0"/>
              <a:t>2020/12/31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1984A33-C9B2-144C-BA76-7086994F6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>
            <a:extLst>
              <a:ext uri="{FF2B5EF4-FFF2-40B4-BE49-F238E27FC236}">
                <a16:creationId xmlns:a16="http://schemas.microsoft.com/office/drawing/2014/main" id="{926D7B34-4A9D-2B43-AAC7-F0BA3709B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EF938-7CF6-7F4C-B9C9-FF684DC7830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274030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4B492501-3CB2-AA47-B4BA-6059E5D692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>
            <a:extLst>
              <a:ext uri="{FF2B5EF4-FFF2-40B4-BE49-F238E27FC236}">
                <a16:creationId xmlns:a16="http://schemas.microsoft.com/office/drawing/2014/main" id="{26449553-54CE-C64D-AD34-345CBEA862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编辑母版文本样式</a:t>
            </a:r>
          </a:p>
          <a:p>
            <a:pPr lvl="1"/>
            <a:r>
              <a:rPr kumimoji="1" lang="zh-CN" altLang="en-US"/>
              <a:t>第二级</a:t>
            </a:r>
          </a:p>
          <a:p>
            <a:pPr lvl="2"/>
            <a:r>
              <a:rPr kumimoji="1" lang="zh-CN" altLang="en-US"/>
              <a:t>第三级</a:t>
            </a:r>
          </a:p>
          <a:p>
            <a:pPr lvl="3"/>
            <a:r>
              <a:rPr kumimoji="1" lang="zh-CN" altLang="en-US"/>
              <a:t>第四级</a:t>
            </a:r>
          </a:p>
          <a:p>
            <a:pPr lvl="4"/>
            <a:r>
              <a:rPr kumimoji="1"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73B61FC-62B3-BA49-B3B3-F75CCB43F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820A5-8D2C-F64B-A894-87362DAB8640}" type="datetimeFigureOut">
              <a:rPr kumimoji="1" lang="zh-CN" altLang="en-US" smtClean="0"/>
              <a:t>2020/12/31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5D8224A-4284-214D-9EB7-6F89CEDF9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>
            <a:extLst>
              <a:ext uri="{FF2B5EF4-FFF2-40B4-BE49-F238E27FC236}">
                <a16:creationId xmlns:a16="http://schemas.microsoft.com/office/drawing/2014/main" id="{A305B62D-9E28-9842-ADD7-E97A4E60B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EF938-7CF6-7F4C-B9C9-FF684DC7830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02236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6D1C03A-42D9-294D-B448-CE268154E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58500DB-1D55-6B42-A245-1F0232282D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编辑母版文本样式</a:t>
            </a:r>
          </a:p>
          <a:p>
            <a:pPr lvl="1"/>
            <a:r>
              <a:rPr kumimoji="1" lang="zh-CN" altLang="en-US"/>
              <a:t>第二级</a:t>
            </a:r>
          </a:p>
          <a:p>
            <a:pPr lvl="2"/>
            <a:r>
              <a:rPr kumimoji="1" lang="zh-CN" altLang="en-US"/>
              <a:t>第三级</a:t>
            </a:r>
          </a:p>
          <a:p>
            <a:pPr lvl="3"/>
            <a:r>
              <a:rPr kumimoji="1" lang="zh-CN" altLang="en-US"/>
              <a:t>第四级</a:t>
            </a:r>
          </a:p>
          <a:p>
            <a:pPr lvl="4"/>
            <a:r>
              <a:rPr kumimoji="1"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E4BA7EE-673D-AA49-AED9-1A0C228AD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820A5-8D2C-F64B-A894-87362DAB8640}" type="datetimeFigureOut">
              <a:rPr kumimoji="1" lang="zh-CN" altLang="en-US" smtClean="0"/>
              <a:t>2020/12/31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45A135D-257B-F247-A6EB-82E83482F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>
            <a:extLst>
              <a:ext uri="{FF2B5EF4-FFF2-40B4-BE49-F238E27FC236}">
                <a16:creationId xmlns:a16="http://schemas.microsoft.com/office/drawing/2014/main" id="{429A8E02-168E-1B43-96F0-9BBCC11F7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EF938-7CF6-7F4C-B9C9-FF684DC7830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108465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D11240D-2FA0-1A47-B967-BD0BDE78D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949CC85-285E-DD49-A8BE-CAE2AA0367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32BCC02-BEC8-7D48-A479-CA7D672625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820A5-8D2C-F64B-A894-87362DAB8640}" type="datetimeFigureOut">
              <a:rPr kumimoji="1" lang="zh-CN" altLang="en-US" smtClean="0"/>
              <a:t>2020/12/31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6AE68CB-ED0D-334C-9CC9-8679B4A32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>
            <a:extLst>
              <a:ext uri="{FF2B5EF4-FFF2-40B4-BE49-F238E27FC236}">
                <a16:creationId xmlns:a16="http://schemas.microsoft.com/office/drawing/2014/main" id="{8F1A9E6C-CECC-7649-A3BB-72720C831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EF938-7CF6-7F4C-B9C9-FF684DC7830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42218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F728EEE-D212-4F4E-9FD2-5FBFB198E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229B7FE-990F-E144-9810-14CFADCF6F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编辑母版文本样式</a:t>
            </a:r>
          </a:p>
          <a:p>
            <a:pPr lvl="1"/>
            <a:r>
              <a:rPr kumimoji="1" lang="zh-CN" altLang="en-US"/>
              <a:t>第二级</a:t>
            </a:r>
          </a:p>
          <a:p>
            <a:pPr lvl="2"/>
            <a:r>
              <a:rPr kumimoji="1" lang="zh-CN" altLang="en-US"/>
              <a:t>第三级</a:t>
            </a:r>
          </a:p>
          <a:p>
            <a:pPr lvl="3"/>
            <a:r>
              <a:rPr kumimoji="1" lang="zh-CN" altLang="en-US"/>
              <a:t>第四级</a:t>
            </a:r>
          </a:p>
          <a:p>
            <a:pPr lvl="4"/>
            <a:r>
              <a:rPr kumimoji="1"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4BECC44-808A-E54A-98EC-7214BFE450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编辑母版文本样式</a:t>
            </a:r>
          </a:p>
          <a:p>
            <a:pPr lvl="1"/>
            <a:r>
              <a:rPr kumimoji="1" lang="zh-CN" altLang="en-US"/>
              <a:t>第二级</a:t>
            </a:r>
          </a:p>
          <a:p>
            <a:pPr lvl="2"/>
            <a:r>
              <a:rPr kumimoji="1" lang="zh-CN" altLang="en-US"/>
              <a:t>第三级</a:t>
            </a:r>
          </a:p>
          <a:p>
            <a:pPr lvl="3"/>
            <a:r>
              <a:rPr kumimoji="1" lang="zh-CN" altLang="en-US"/>
              <a:t>第四级</a:t>
            </a:r>
          </a:p>
          <a:p>
            <a:pPr lvl="4"/>
            <a:r>
              <a:rPr kumimoji="1"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A76AA47-A166-6C46-8857-BE2F83C35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820A5-8D2C-F64B-A894-87362DAB8640}" type="datetimeFigureOut">
              <a:rPr kumimoji="1" lang="zh-CN" altLang="en-US" smtClean="0"/>
              <a:t>2020/12/31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D92DC99-88CA-1C41-A265-4C7A8CDEF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>
            <a:extLst>
              <a:ext uri="{FF2B5EF4-FFF2-40B4-BE49-F238E27FC236}">
                <a16:creationId xmlns:a16="http://schemas.microsoft.com/office/drawing/2014/main" id="{6A758892-A229-5C4B-A4D7-DEDD566AB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EF938-7CF6-7F4C-B9C9-FF684DC7830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20088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3EB3EF-AE83-A242-948B-887277C75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EF320E8-F9F7-754F-B4A4-8E48389325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A84A997-692E-9B46-A082-08E860EFD7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编辑母版文本样式</a:t>
            </a:r>
          </a:p>
          <a:p>
            <a:pPr lvl="1"/>
            <a:r>
              <a:rPr kumimoji="1" lang="zh-CN" altLang="en-US"/>
              <a:t>第二级</a:t>
            </a:r>
          </a:p>
          <a:p>
            <a:pPr lvl="2"/>
            <a:r>
              <a:rPr kumimoji="1" lang="zh-CN" altLang="en-US"/>
              <a:t>第三级</a:t>
            </a:r>
          </a:p>
          <a:p>
            <a:pPr lvl="3"/>
            <a:r>
              <a:rPr kumimoji="1" lang="zh-CN" altLang="en-US"/>
              <a:t>第四级</a:t>
            </a:r>
          </a:p>
          <a:p>
            <a:pPr lvl="4"/>
            <a:r>
              <a:rPr kumimoji="1"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AAAAA451-6C18-0341-9FF2-8A694103E3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46D82201-2312-B94E-BC87-0209F9F4C9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编辑母版文本样式</a:t>
            </a:r>
          </a:p>
          <a:p>
            <a:pPr lvl="1"/>
            <a:r>
              <a:rPr kumimoji="1" lang="zh-CN" altLang="en-US"/>
              <a:t>第二级</a:t>
            </a:r>
          </a:p>
          <a:p>
            <a:pPr lvl="2"/>
            <a:r>
              <a:rPr kumimoji="1" lang="zh-CN" altLang="en-US"/>
              <a:t>第三级</a:t>
            </a:r>
          </a:p>
          <a:p>
            <a:pPr lvl="3"/>
            <a:r>
              <a:rPr kumimoji="1" lang="zh-CN" altLang="en-US"/>
              <a:t>第四级</a:t>
            </a:r>
          </a:p>
          <a:p>
            <a:pPr lvl="4"/>
            <a:r>
              <a:rPr kumimoji="1"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B0429A95-4BFD-E341-91C0-7D085E6FC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820A5-8D2C-F64B-A894-87362DAB8640}" type="datetimeFigureOut">
              <a:rPr kumimoji="1" lang="zh-CN" altLang="en-US" smtClean="0"/>
              <a:t>2020/12/31</a:t>
            </a:fld>
            <a:endParaRPr kumimoji="1"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897802E-2FF5-5144-9425-E6A4C33C4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幻灯片编号占位符 8">
            <a:extLst>
              <a:ext uri="{FF2B5EF4-FFF2-40B4-BE49-F238E27FC236}">
                <a16:creationId xmlns:a16="http://schemas.microsoft.com/office/drawing/2014/main" id="{F9228E76-920A-C045-9DDF-60A537E6F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EF938-7CF6-7F4C-B9C9-FF684DC7830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245955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90EE456-B3E5-B245-A0C5-7E0FBFA4C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787BE4F5-DF66-2B4F-998C-D089F6CD61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820A5-8D2C-F64B-A894-87362DAB8640}" type="datetimeFigureOut">
              <a:rPr kumimoji="1" lang="zh-CN" altLang="en-US" smtClean="0"/>
              <a:t>2020/12/31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DBFD7E91-CB8F-444A-B36D-1693A5508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幻灯片编号占位符 4">
            <a:extLst>
              <a:ext uri="{FF2B5EF4-FFF2-40B4-BE49-F238E27FC236}">
                <a16:creationId xmlns:a16="http://schemas.microsoft.com/office/drawing/2014/main" id="{8260863E-DB06-D54E-8F24-17703A8B0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EF938-7CF6-7F4C-B9C9-FF684DC7830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6285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0EDFE697-4BE3-2A40-8F8D-E91575031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820A5-8D2C-F64B-A894-87362DAB8640}" type="datetimeFigureOut">
              <a:rPr kumimoji="1" lang="zh-CN" altLang="en-US" smtClean="0"/>
              <a:t>2020/12/31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073E157C-8AFB-8544-8B8F-9A3C66FF4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>
            <a:extLst>
              <a:ext uri="{FF2B5EF4-FFF2-40B4-BE49-F238E27FC236}">
                <a16:creationId xmlns:a16="http://schemas.microsoft.com/office/drawing/2014/main" id="{783B5023-0589-F440-B1F4-6C8FE242D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EF938-7CF6-7F4C-B9C9-FF684DC7830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175866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C949CEF-9148-A548-8D48-12081B5713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4769769-A392-C34F-8E52-6921ADE403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编辑母版文本样式</a:t>
            </a:r>
          </a:p>
          <a:p>
            <a:pPr lvl="1"/>
            <a:r>
              <a:rPr kumimoji="1" lang="zh-CN" altLang="en-US"/>
              <a:t>第二级</a:t>
            </a:r>
          </a:p>
          <a:p>
            <a:pPr lvl="2"/>
            <a:r>
              <a:rPr kumimoji="1" lang="zh-CN" altLang="en-US"/>
              <a:t>第三级</a:t>
            </a:r>
          </a:p>
          <a:p>
            <a:pPr lvl="3"/>
            <a:r>
              <a:rPr kumimoji="1" lang="zh-CN" altLang="en-US"/>
              <a:t>第四级</a:t>
            </a:r>
          </a:p>
          <a:p>
            <a:pPr lvl="4"/>
            <a:r>
              <a:rPr kumimoji="1"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0EBA420-1131-1648-BCBA-B6ADFFBCE1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E940300-84B7-4D41-822A-38B12D84DA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820A5-8D2C-F64B-A894-87362DAB8640}" type="datetimeFigureOut">
              <a:rPr kumimoji="1" lang="zh-CN" altLang="en-US" smtClean="0"/>
              <a:t>2020/12/31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6756B0F-3F37-6B4F-A226-DF2B029E5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>
            <a:extLst>
              <a:ext uri="{FF2B5EF4-FFF2-40B4-BE49-F238E27FC236}">
                <a16:creationId xmlns:a16="http://schemas.microsoft.com/office/drawing/2014/main" id="{B3DA42CE-5586-D542-BBC9-13620A696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EF938-7CF6-7F4C-B9C9-FF684DC7830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09531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EB61DC2-E814-E846-9D4A-893AE3111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789F41FC-0A02-E34F-94DA-125C599529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4760E14-D375-F540-90D9-485DA6B36B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E7E970B-65CB-3449-89AD-49F54140AB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820A5-8D2C-F64B-A894-87362DAB8640}" type="datetimeFigureOut">
              <a:rPr kumimoji="1" lang="zh-CN" altLang="en-US" smtClean="0"/>
              <a:t>2020/12/31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59E14E6-64D4-DC46-A7CF-8C35DFB1A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>
            <a:extLst>
              <a:ext uri="{FF2B5EF4-FFF2-40B4-BE49-F238E27FC236}">
                <a16:creationId xmlns:a16="http://schemas.microsoft.com/office/drawing/2014/main" id="{DEE4ED9D-32D6-7946-8704-0F8C05C5F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EF938-7CF6-7F4C-B9C9-FF684DC7830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029667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8543BDEA-5E29-DE41-95CC-8E6482ADCB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0719C84-100B-564F-B308-C6FE5BBF83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编辑母版文本样式</a:t>
            </a:r>
          </a:p>
          <a:p>
            <a:pPr lvl="1"/>
            <a:r>
              <a:rPr kumimoji="1" lang="zh-CN" altLang="en-US"/>
              <a:t>第二级</a:t>
            </a:r>
          </a:p>
          <a:p>
            <a:pPr lvl="2"/>
            <a:r>
              <a:rPr kumimoji="1" lang="zh-CN" altLang="en-US"/>
              <a:t>第三级</a:t>
            </a:r>
          </a:p>
          <a:p>
            <a:pPr lvl="3"/>
            <a:r>
              <a:rPr kumimoji="1" lang="zh-CN" altLang="en-US"/>
              <a:t>第四级</a:t>
            </a:r>
          </a:p>
          <a:p>
            <a:pPr lvl="4"/>
            <a:r>
              <a:rPr kumimoji="1"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891302F-7481-0043-8D04-D517A90CDB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A820A5-8D2C-F64B-A894-87362DAB8640}" type="datetimeFigureOut">
              <a:rPr kumimoji="1" lang="zh-CN" altLang="en-US" smtClean="0"/>
              <a:t>2020/12/31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D38F697-C3EC-084F-A832-E66E45F854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幻灯片编号占位符 5">
            <a:extLst>
              <a:ext uri="{FF2B5EF4-FFF2-40B4-BE49-F238E27FC236}">
                <a16:creationId xmlns:a16="http://schemas.microsoft.com/office/drawing/2014/main" id="{4B07DA83-F686-FD48-9EB6-230F71F976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EF938-7CF6-7F4C-B9C9-FF684DC7830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126285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7A89B6E-94A8-DD48-9ABE-8C1CAE33732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zh-CN" dirty="0"/>
              <a:t>Regularization</a:t>
            </a:r>
            <a:r>
              <a:rPr kumimoji="1" lang="zh-Hans" altLang="en-US" dirty="0"/>
              <a:t> </a:t>
            </a:r>
            <a:r>
              <a:rPr kumimoji="1" lang="en-US" altLang="zh-Hans" dirty="0"/>
              <a:t>in Spectral Domain</a:t>
            </a:r>
            <a:endParaRPr kumimoji="1"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904D74C0-0F14-FC4A-864C-B392F27C80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56736" y="4059238"/>
            <a:ext cx="9144000" cy="1655762"/>
          </a:xfrm>
        </p:spPr>
        <p:txBody>
          <a:bodyPr/>
          <a:lstStyle/>
          <a:p>
            <a:pPr algn="r"/>
            <a:r>
              <a:rPr kumimoji="1" lang="en-US" altLang="zh-CN" dirty="0" err="1"/>
              <a:t>Yidong</a:t>
            </a:r>
            <a:r>
              <a:rPr kumimoji="1" lang="en-US" altLang="zh-CN" dirty="0"/>
              <a:t> Ouyang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871074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7D17C01-6C2E-D54D-B40D-B044508F2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Adversarial robustness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7843AA5-56C8-C141-986D-BC253B4A69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b="1" dirty="0"/>
              <a:t>On the Structural Sensitivity of Deep Convolutional Networks to the Directions of Fourier Basis Functions  </a:t>
            </a:r>
            <a:r>
              <a:rPr lang="en-US" altLang="zh-CN" dirty="0"/>
              <a:t>CVPR2019</a:t>
            </a:r>
          </a:p>
          <a:p>
            <a:r>
              <a:rPr kumimoji="1" lang="en-US" altLang="zh-CN" dirty="0"/>
              <a:t>Prove the singular vectors of </a:t>
            </a:r>
            <a:r>
              <a:rPr kumimoji="1" lang="en-US" altLang="zh-CN" u="sng" dirty="0"/>
              <a:t>a stacked convolutional layers with linear activation</a:t>
            </a:r>
            <a:r>
              <a:rPr kumimoji="1" lang="en-US" altLang="zh-CN" dirty="0"/>
              <a:t> can be represented by a linear combination of single Fourier basis functions between input channels.</a:t>
            </a:r>
          </a:p>
          <a:p>
            <a:endParaRPr kumimoji="1" lang="en-US" altLang="zh-CN" dirty="0"/>
          </a:p>
          <a:p>
            <a:endParaRPr kumimoji="1" lang="en-US" altLang="zh-CN" dirty="0"/>
          </a:p>
          <a:p>
            <a:endParaRPr kumimoji="1" lang="en-US" altLang="zh-CN" dirty="0"/>
          </a:p>
          <a:p>
            <a:endParaRPr kumimoji="1" lang="en-US" altLang="zh-CN" dirty="0"/>
          </a:p>
          <a:p>
            <a:r>
              <a:rPr kumimoji="1" lang="en-US" altLang="zh-CN" dirty="0"/>
              <a:t>Explaining and Harnessing Adversarial Examples ICLR2015</a:t>
            </a:r>
            <a:endParaRPr kumimoji="1"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25D9871-3CCB-0D43-A56D-776F1EBA6E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9242" y="4875366"/>
            <a:ext cx="2616200" cy="4699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41DCB35-0BDA-6D48-BA0E-2C4835345B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7729" y="3741644"/>
            <a:ext cx="4628740" cy="1854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153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ED7DA0D-B5F1-3A45-973D-1CCD64ABB0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dirty="0"/>
              <a:t>Theoretically understand the generalization ability of neural network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C83041F-9ACA-B143-9A82-FEDFA51E20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b="1" dirty="0"/>
              <a:t>High-frequency Component Helps Explain the Generalization of Convolutional Neural Networks </a:t>
            </a:r>
            <a:r>
              <a:rPr lang="en-US" altLang="zh-CN" dirty="0"/>
              <a:t>CVPR2020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F264D460-2026-4840-9CE6-BD6E2C82C4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4126" y="2754703"/>
            <a:ext cx="2743200" cy="25908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6294747F-1755-C343-AEAD-F4D01248C5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4135" y="2863260"/>
            <a:ext cx="6261100" cy="2273300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BF06B542-2C72-9C4F-B184-D2661781B1C0}"/>
              </a:ext>
            </a:extLst>
          </p:cNvPr>
          <p:cNvSpPr/>
          <p:nvPr/>
        </p:nvSpPr>
        <p:spPr>
          <a:xfrm>
            <a:off x="7133304" y="539822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kumimoji="1" lang="en-US" altLang="zh-CN" dirty="0"/>
              <a:t>Understanding Deep Learning Requires Rethinking Generalization ICLR2017 best paper</a:t>
            </a:r>
          </a:p>
        </p:txBody>
      </p:sp>
    </p:spTree>
    <p:extLst>
      <p:ext uri="{BB962C8B-B14F-4D97-AF65-F5344CB8AC3E}">
        <p14:creationId xmlns:p14="http://schemas.microsoft.com/office/powerpoint/2010/main" val="18034783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3A318CE-7899-914D-B48E-E067DA6A9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46A4EED0-EBEE-5F4D-8ADE-9261182268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20800" y="365125"/>
            <a:ext cx="4978400" cy="2908300"/>
          </a:xfr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E8DFCD2-4BF7-AB48-8D86-8AF30AC495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800" y="1419225"/>
            <a:ext cx="3810000" cy="8001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9266FE89-B2B9-AC4A-ACC8-419F0EDF52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8145" y="3709834"/>
            <a:ext cx="7822109" cy="2749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4491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A4F51AC-6409-0340-9341-DC89C1A653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dirty="0"/>
              <a:t>Theoretically understand the property of neural network</a:t>
            </a:r>
            <a:endParaRPr kumimoji="1" lang="zh-CN" altLang="en-US" dirty="0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A552E395-FAD3-9C4C-BA66-D4944062C9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2566" y="3211552"/>
            <a:ext cx="4092876" cy="1204912"/>
          </a:xfr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2C17CB99-F800-5648-9DE3-7C0559709C95}"/>
              </a:ext>
            </a:extLst>
          </p:cNvPr>
          <p:cNvSpPr txBox="1"/>
          <p:nvPr/>
        </p:nvSpPr>
        <p:spPr>
          <a:xfrm>
            <a:off x="626533" y="5116812"/>
            <a:ext cx="1156546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dirty="0"/>
              <a:t>The numerator is O(</a:t>
            </a:r>
            <a:r>
              <a:rPr kumimoji="1" lang="en-US" altLang="zh-CN" sz="2800" dirty="0" err="1"/>
              <a:t>Lf</a:t>
            </a:r>
            <a:r>
              <a:rPr kumimoji="1" lang="en-US" altLang="zh-CN" sz="2800" dirty="0"/>
              <a:t> ) (where </a:t>
            </a:r>
            <a:r>
              <a:rPr kumimoji="1" lang="en-US" altLang="zh-CN" sz="2800" dirty="0" err="1"/>
              <a:t>Lf</a:t>
            </a:r>
            <a:r>
              <a:rPr kumimoji="1" lang="en-US" altLang="zh-CN" sz="2800" dirty="0"/>
              <a:t> is the Lipschitz constant of the function). </a:t>
            </a:r>
          </a:p>
          <a:p>
            <a:r>
              <a:rPr kumimoji="1" lang="en-US" altLang="zh-CN" sz="2800" dirty="0" err="1"/>
              <a:t>Lf</a:t>
            </a:r>
            <a:r>
              <a:rPr kumimoji="1" lang="en-US" altLang="zh-CN" sz="2800" dirty="0"/>
              <a:t> is bounded by the parameter norm, which can only increase gradually during training by gradient descent. 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C23321A3-2243-8B48-A7C3-D59A90E4E89C}"/>
              </a:ext>
            </a:extLst>
          </p:cNvPr>
          <p:cNvSpPr txBox="1"/>
          <p:nvPr/>
        </p:nvSpPr>
        <p:spPr>
          <a:xfrm>
            <a:off x="838200" y="1690688"/>
            <a:ext cx="1023549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dirty="0"/>
              <a:t>On the Spectral Bias of Neural Networks  ICML2019</a:t>
            </a:r>
          </a:p>
          <a:p>
            <a:r>
              <a:rPr kumimoji="1" lang="en-US" altLang="zh-CN" sz="2800" dirty="0"/>
              <a:t>Higher frequencies being learned late in the optimization process</a:t>
            </a:r>
            <a:endParaRPr kumimoji="1" lang="zh-CN" altLang="en-US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F5607840-39CE-6E46-ACE0-59611669C7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7982" y="2644795"/>
            <a:ext cx="3266017" cy="2553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8689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763920F-560C-C34D-B100-534E0D8B7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Regularization for generative model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B1AA5EB-B6C5-BE46-A824-7E9055C12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b="1" dirty="0"/>
              <a:t>Watch your Up-Convolution: CNN Based Generative Deep Neural Networks are Failing to Reproduce Spectral Distributions  </a:t>
            </a:r>
            <a:r>
              <a:rPr lang="en-US" altLang="zh-CN" dirty="0"/>
              <a:t>CVPR2020</a:t>
            </a:r>
          </a:p>
          <a:p>
            <a:endParaRPr kumimoji="1"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0CD8A476-3926-7045-8B0C-E5EE871F3F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3238500"/>
            <a:ext cx="5295900" cy="3073400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4DA27CC4-2C55-EE4A-B797-CFA815A8D429}"/>
              </a:ext>
            </a:extLst>
          </p:cNvPr>
          <p:cNvSpPr txBox="1"/>
          <p:nvPr/>
        </p:nvSpPr>
        <p:spPr>
          <a:xfrm>
            <a:off x="6975987" y="3238500"/>
            <a:ext cx="22605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binary cross entropy </a:t>
            </a:r>
          </a:p>
          <a:p>
            <a:endParaRPr kumimoji="1" lang="zh-CN" alt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EA3AFFC8-4DD4-D948-86CB-688FF87054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4880" y="4001294"/>
            <a:ext cx="5157020" cy="1101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0323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9FA946D-33F8-3245-B83D-DDCA176E8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Model compression &amp; speed up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BD9658E-302C-C64E-8452-9CEE13F168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Band-limited Training and Inference for Convolutional Neural Networks  ICML2019</a:t>
            </a:r>
          </a:p>
          <a:p>
            <a:endParaRPr kumimoji="1"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B550231-B480-9B4C-B317-B4D998A2EE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730500"/>
            <a:ext cx="5791200" cy="35814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0D473F4-D5A6-8747-9D27-B0FFB5FBD0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9400" y="3589867"/>
            <a:ext cx="5464385" cy="1185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255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0F576D5-8820-AB4E-9135-C42D0B562C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Outline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2037243-3FE3-C048-9663-84F733C46F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Basic Knowledge</a:t>
            </a:r>
          </a:p>
          <a:p>
            <a:r>
              <a:rPr kumimoji="1" lang="en-US" altLang="zh-CN" dirty="0"/>
              <a:t>Research Direction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242226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91C994D-05D1-1248-B4D8-9DEEF0F30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380" y="-297246"/>
            <a:ext cx="10515600" cy="1325563"/>
          </a:xfrm>
        </p:spPr>
        <p:txBody>
          <a:bodyPr/>
          <a:lstStyle/>
          <a:p>
            <a:r>
              <a:rPr kumimoji="1" lang="en-US" altLang="zh-CN" dirty="0"/>
              <a:t>Basic Knowledge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DE71F99-AA30-1441-B378-30476E3B75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37485"/>
            <a:ext cx="5257800" cy="1979459"/>
          </a:xfrm>
        </p:spPr>
        <p:txBody>
          <a:bodyPr/>
          <a:lstStyle/>
          <a:p>
            <a:r>
              <a:rPr kumimoji="1" lang="en-US" altLang="zh-CN" dirty="0"/>
              <a:t>Spatial domain</a:t>
            </a:r>
          </a:p>
          <a:p>
            <a:r>
              <a:rPr lang="en-US" altLang="zh-CN" dirty="0"/>
              <a:t>The value of the pixels of the image change with respect to scene</a:t>
            </a:r>
            <a:endParaRPr kumimoji="1" lang="zh-CN" altLang="en-US" dirty="0"/>
          </a:p>
        </p:txBody>
      </p:sp>
      <p:sp>
        <p:nvSpPr>
          <p:cNvPr id="4" name="内容占位符 2">
            <a:extLst>
              <a:ext uri="{FF2B5EF4-FFF2-40B4-BE49-F238E27FC236}">
                <a16:creationId xmlns:a16="http://schemas.microsoft.com/office/drawing/2014/main" id="{B79B89EB-5BD9-3B49-A0F2-6A6D8E56C34A}"/>
              </a:ext>
            </a:extLst>
          </p:cNvPr>
          <p:cNvSpPr txBox="1">
            <a:spLocks/>
          </p:cNvSpPr>
          <p:nvPr/>
        </p:nvSpPr>
        <p:spPr>
          <a:xfrm>
            <a:off x="6096000" y="837485"/>
            <a:ext cx="5002161" cy="19794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dirty="0"/>
              <a:t>Spectral domain</a:t>
            </a:r>
          </a:p>
          <a:p>
            <a:r>
              <a:rPr lang="en-US" altLang="zh-CN" dirty="0"/>
              <a:t>The rate at which the pixel values are changing in spatial domain</a:t>
            </a:r>
            <a:endParaRPr kumimoji="1" lang="zh-CN" altLang="en-US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0D68060E-0337-CC40-88A9-FC4764734B0E}"/>
              </a:ext>
            </a:extLst>
          </p:cNvPr>
          <p:cNvSpPr txBox="1"/>
          <p:nvPr/>
        </p:nvSpPr>
        <p:spPr>
          <a:xfrm>
            <a:off x="838200" y="5252627"/>
            <a:ext cx="86155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en-US" altLang="zh-Hans" dirty="0"/>
          </a:p>
          <a:p>
            <a:endParaRPr kumimoji="1" lang="en-US" altLang="zh-Hans" dirty="0"/>
          </a:p>
          <a:p>
            <a:r>
              <a:rPr kumimoji="1" lang="en-US" altLang="zh-Hans" dirty="0"/>
              <a:t> </a:t>
            </a:r>
          </a:p>
          <a:p>
            <a:endParaRPr kumimoji="1" lang="zh-CN" altLang="en-US" dirty="0"/>
          </a:p>
        </p:txBody>
      </p:sp>
      <p:sp>
        <p:nvSpPr>
          <p:cNvPr id="6" name="内容占位符 2">
            <a:extLst>
              <a:ext uri="{FF2B5EF4-FFF2-40B4-BE49-F238E27FC236}">
                <a16:creationId xmlns:a16="http://schemas.microsoft.com/office/drawing/2014/main" id="{CE275D22-E9AC-0648-816C-2BDD91809689}"/>
              </a:ext>
            </a:extLst>
          </p:cNvPr>
          <p:cNvSpPr txBox="1">
            <a:spLocks/>
          </p:cNvSpPr>
          <p:nvPr/>
        </p:nvSpPr>
        <p:spPr>
          <a:xfrm>
            <a:off x="838200" y="2928091"/>
            <a:ext cx="10259961" cy="30529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dirty="0"/>
              <a:t>Fourier</a:t>
            </a:r>
            <a:r>
              <a:rPr kumimoji="1" lang="zh-Hans" altLang="en-US" dirty="0"/>
              <a:t> </a:t>
            </a:r>
            <a:r>
              <a:rPr kumimoji="1" lang="en-US" altLang="zh-Hans" dirty="0"/>
              <a:t>Transform</a:t>
            </a:r>
            <a:r>
              <a:rPr kumimoji="1" lang="zh-Hans" altLang="en-US" dirty="0"/>
              <a:t> </a:t>
            </a:r>
            <a:r>
              <a:rPr kumimoji="1" lang="en-US" altLang="zh-Hans" dirty="0"/>
              <a:t>and Inverse </a:t>
            </a:r>
            <a:r>
              <a:rPr kumimoji="1" lang="en-US" altLang="zh-CN" dirty="0"/>
              <a:t>Fourier</a:t>
            </a:r>
            <a:r>
              <a:rPr kumimoji="1" lang="zh-Hans" altLang="en-US" dirty="0"/>
              <a:t> </a:t>
            </a:r>
            <a:r>
              <a:rPr kumimoji="1" lang="en-US" altLang="zh-Hans" dirty="0"/>
              <a:t>Transform</a:t>
            </a:r>
          </a:p>
          <a:p>
            <a:pPr lvl="1"/>
            <a:r>
              <a:rPr kumimoji="1" lang="en-US" altLang="zh-CN" dirty="0"/>
              <a:t>DFT</a:t>
            </a:r>
          </a:p>
          <a:p>
            <a:pPr lvl="1"/>
            <a:endParaRPr kumimoji="1" lang="en-US" altLang="zh-CN" dirty="0"/>
          </a:p>
          <a:p>
            <a:pPr lvl="1"/>
            <a:endParaRPr kumimoji="1" lang="en-US" altLang="zh-CN" dirty="0"/>
          </a:p>
          <a:p>
            <a:pPr marL="457200" lvl="1" indent="0">
              <a:buNone/>
            </a:pPr>
            <a:endParaRPr kumimoji="1" lang="en-US" altLang="zh-CN" dirty="0"/>
          </a:p>
          <a:p>
            <a:r>
              <a:rPr kumimoji="1" lang="en-US" altLang="zh-CN" dirty="0"/>
              <a:t>Conjugate symmetry</a:t>
            </a:r>
          </a:p>
          <a:p>
            <a:pPr lvl="1"/>
            <a:endParaRPr kumimoji="1" lang="en-US" altLang="zh-CN" dirty="0"/>
          </a:p>
          <a:p>
            <a:pPr lvl="1"/>
            <a:endParaRPr kumimoji="1" lang="zh-CN" alt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1C399D44-00D9-4544-A03B-273F4802CB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2698" y="3729039"/>
            <a:ext cx="4898102" cy="125792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F3FF058A-C198-4F4F-8594-35A0F6BE19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5550" y="5523807"/>
            <a:ext cx="103505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0071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516A245-4745-4E48-B8C9-B994E08B0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Basic Knowledge</a:t>
            </a:r>
            <a:endParaRPr kumimoji="1" lang="zh-CN" altLang="en-US" dirty="0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FB80CEF3-9216-A04B-8D31-6012BCDF8F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30166" y="1442167"/>
            <a:ext cx="6810789" cy="4351338"/>
          </a:xfrm>
        </p:spPr>
      </p:pic>
    </p:spTree>
    <p:extLst>
      <p:ext uri="{BB962C8B-B14F-4D97-AF65-F5344CB8AC3E}">
        <p14:creationId xmlns:p14="http://schemas.microsoft.com/office/powerpoint/2010/main" val="21297048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868B1E-32CF-AF4C-8A09-AA954D8BF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Basic Knowledge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86448DD-FF4F-0C47-9B7C-6753A64DE1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2D power spectrum &amp; 1D power spectrum</a:t>
            </a:r>
          </a:p>
          <a:p>
            <a:pPr lvl="1"/>
            <a:r>
              <a:rPr kumimoji="1" lang="en-US" altLang="zh-Hans" dirty="0"/>
              <a:t>2D</a:t>
            </a:r>
            <a:r>
              <a:rPr kumimoji="1" lang="zh-Hans" altLang="en-US" dirty="0"/>
              <a:t> </a:t>
            </a:r>
            <a:r>
              <a:rPr kumimoji="1" lang="en-US" altLang="zh-CN" dirty="0"/>
              <a:t>power spectrum(spectral density)</a:t>
            </a:r>
            <a:r>
              <a:rPr kumimoji="1" lang="zh-Hans" altLang="en-US" dirty="0"/>
              <a:t> </a:t>
            </a:r>
            <a:r>
              <a:rPr kumimoji="1" lang="en-US" altLang="zh-Hans" dirty="0"/>
              <a:t>is the squared amplitude spectrum</a:t>
            </a:r>
            <a:endParaRPr kumimoji="1" lang="en-US" altLang="zh-CN" dirty="0"/>
          </a:p>
          <a:p>
            <a:pPr lvl="1"/>
            <a:r>
              <a:rPr lang="en-US" altLang="zh-CN" dirty="0"/>
              <a:t>azimuthal integration over radial frequencies </a:t>
            </a:r>
            <a:r>
              <a:rPr lang="el-GR" altLang="zh-CN" dirty="0"/>
              <a:t>φ </a:t>
            </a:r>
          </a:p>
          <a:p>
            <a:endParaRPr kumimoji="1" lang="en-US" altLang="zh-CN" dirty="0"/>
          </a:p>
          <a:p>
            <a:endParaRPr kumimoji="1"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B87296BF-9DF1-6349-BC60-FD827CC3A7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3328" y="3027952"/>
            <a:ext cx="5969000" cy="1143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43310EBA-6FC4-EE42-B789-E135F26FDE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3328" y="4170952"/>
            <a:ext cx="6635545" cy="2703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0567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41BDA25-05CB-8D42-A61D-FA701DC53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Research Direction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C5FE25F-0ADB-9F4E-93D6-1ADF974BD5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 lnSpcReduction="10000"/>
          </a:bodyPr>
          <a:lstStyle/>
          <a:p>
            <a:r>
              <a:rPr kumimoji="1" lang="en-US" altLang="zh-CN" dirty="0"/>
              <a:t>Robustness </a:t>
            </a:r>
          </a:p>
          <a:p>
            <a:r>
              <a:rPr kumimoji="1" lang="en-US" altLang="zh-CN" dirty="0"/>
              <a:t>Generalization </a:t>
            </a:r>
          </a:p>
          <a:p>
            <a:r>
              <a:rPr kumimoji="1" lang="en-US" altLang="zh-CN" dirty="0"/>
              <a:t>Adversarial robustness</a:t>
            </a:r>
          </a:p>
          <a:p>
            <a:endParaRPr kumimoji="1" lang="en-US" altLang="zh-CN" dirty="0"/>
          </a:p>
          <a:p>
            <a:r>
              <a:rPr kumimoji="1" lang="en-US" altLang="zh-CN" dirty="0"/>
              <a:t>Theoretically understand the generalization ability of neural network</a:t>
            </a:r>
          </a:p>
          <a:p>
            <a:r>
              <a:rPr kumimoji="1" lang="en-US" altLang="zh-CN" dirty="0"/>
              <a:t>Theoretically understand the property of neural network</a:t>
            </a:r>
          </a:p>
          <a:p>
            <a:endParaRPr kumimoji="1" lang="en-US" altLang="zh-CN" dirty="0"/>
          </a:p>
          <a:p>
            <a:r>
              <a:rPr kumimoji="1" lang="en-US" altLang="zh-CN" dirty="0"/>
              <a:t>Regularization for generative model</a:t>
            </a:r>
          </a:p>
          <a:p>
            <a:endParaRPr kumimoji="1" lang="en-US" altLang="zh-CN" dirty="0"/>
          </a:p>
          <a:p>
            <a:r>
              <a:rPr kumimoji="1" lang="en-US" altLang="zh-CN" dirty="0"/>
              <a:t>Model compression &amp; speed up</a:t>
            </a:r>
          </a:p>
          <a:p>
            <a:endParaRPr kumimoji="1" lang="en-US" altLang="zh-CN" dirty="0"/>
          </a:p>
          <a:p>
            <a:endParaRPr kumimoji="1" lang="en-US" altLang="zh-CN" dirty="0"/>
          </a:p>
          <a:p>
            <a:endParaRPr kumimoji="1" lang="en-US" altLang="zh-CN" dirty="0"/>
          </a:p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318405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5F253AA-BD4A-3C4E-AA08-90A2D7BB2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9873"/>
            <a:ext cx="10515600" cy="1325563"/>
          </a:xfrm>
        </p:spPr>
        <p:txBody>
          <a:bodyPr>
            <a:normAutofit/>
          </a:bodyPr>
          <a:lstStyle/>
          <a:p>
            <a:r>
              <a:rPr kumimoji="1" lang="en-US" altLang="zh-CN" dirty="0"/>
              <a:t>Robustness 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434D1C7-27BD-934E-B68E-7B2C0CBC16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200" y="1825625"/>
            <a:ext cx="11988800" cy="4351338"/>
          </a:xfrm>
        </p:spPr>
        <p:txBody>
          <a:bodyPr/>
          <a:lstStyle/>
          <a:p>
            <a:r>
              <a:rPr lang="en-US" altLang="zh-CN" dirty="0"/>
              <a:t>A Fourier Perspective on Model Robustness in Computer Vision NIPS 2019</a:t>
            </a:r>
          </a:p>
          <a:p>
            <a:endParaRPr lang="en-US" altLang="zh-CN" dirty="0"/>
          </a:p>
          <a:p>
            <a:endParaRPr lang="en-US" altLang="zh-CN" dirty="0"/>
          </a:p>
          <a:p>
            <a:endParaRPr kumimoji="1"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9652824B-1448-9B44-B88A-DEDBC7B557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0336" y="2201333"/>
            <a:ext cx="6744764" cy="42799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0B3FA34F-BC60-BF4C-89CA-CEBB6E639F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6482" y="2366433"/>
            <a:ext cx="9339641" cy="4186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611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5B94B2F-7984-4143-A5C2-C4FE9AE79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Generalization 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4A90A6B-8546-4D44-9193-DFE0642C5C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533" y="1825625"/>
            <a:ext cx="11616267" cy="4351338"/>
          </a:xfrm>
        </p:spPr>
        <p:txBody>
          <a:bodyPr/>
          <a:lstStyle/>
          <a:p>
            <a:r>
              <a:rPr kumimoji="1" lang="en-US" altLang="zh-CN" dirty="0"/>
              <a:t>Spectral Representations for Convolutional Neural Networks NIPS 2015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2470F86-2E61-BF48-BD6F-4E9C245418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599" y="2262375"/>
            <a:ext cx="8094133" cy="3765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6129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2535DAA-7CA5-234D-BCBF-6B3C39DDF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03586"/>
            <a:ext cx="10515600" cy="1325563"/>
          </a:xfrm>
        </p:spPr>
        <p:txBody>
          <a:bodyPr/>
          <a:lstStyle/>
          <a:p>
            <a:r>
              <a:rPr kumimoji="1" lang="en-US" altLang="zh-CN" dirty="0"/>
              <a:t>Generalization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96381E9-0CFD-8F42-8239-D5C5D51211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89143"/>
            <a:ext cx="10515600" cy="4351338"/>
          </a:xfrm>
        </p:spPr>
        <p:txBody>
          <a:bodyPr/>
          <a:lstStyle/>
          <a:p>
            <a:r>
              <a:rPr lang="en-US" altLang="zh-CN" dirty="0"/>
              <a:t>Regularization of deep neural networks with spectral dropout</a:t>
            </a:r>
          </a:p>
          <a:p>
            <a:endParaRPr kumimoji="1" lang="en-US" altLang="zh-CN" dirty="0"/>
          </a:p>
          <a:p>
            <a:endParaRPr kumimoji="1" lang="en-US" altLang="zh-CN" dirty="0"/>
          </a:p>
          <a:p>
            <a:pPr marL="0" indent="0">
              <a:buNone/>
            </a:pPr>
            <a:endParaRPr kumimoji="1" lang="en-US" altLang="zh-CN" dirty="0"/>
          </a:p>
          <a:p>
            <a:r>
              <a:rPr kumimoji="1" lang="en-US" altLang="zh-CN" dirty="0"/>
              <a:t>Learning to Pay Attention on Spectral Domain- A Spectral Attention Module-Based Convolutional Network for Hyperspectral Image Classification</a:t>
            </a:r>
            <a:endParaRPr kumimoji="1"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8837293-5950-7D42-9D69-CE934CDF78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0332" y="1517119"/>
            <a:ext cx="3615725" cy="159517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C7884378-8585-C844-BAD7-DCF3709474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0332" y="4308008"/>
            <a:ext cx="7442200" cy="254999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5C9AFF8-F116-5C44-973E-C93BF69C15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0332" y="4257654"/>
            <a:ext cx="7442200" cy="2650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900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4427</TotalTime>
  <Words>337</Words>
  <Application>Microsoft Macintosh PowerPoint</Application>
  <PresentationFormat>宽屏</PresentationFormat>
  <Paragraphs>69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19" baseType="lpstr">
      <vt:lpstr>等线</vt:lpstr>
      <vt:lpstr>等线 Light</vt:lpstr>
      <vt:lpstr>Arial</vt:lpstr>
      <vt:lpstr>Office 主题​​</vt:lpstr>
      <vt:lpstr>Regularization in Spectral Domain</vt:lpstr>
      <vt:lpstr>Outline</vt:lpstr>
      <vt:lpstr>Basic Knowledge</vt:lpstr>
      <vt:lpstr>Basic Knowledge</vt:lpstr>
      <vt:lpstr>Basic Knowledge</vt:lpstr>
      <vt:lpstr>Research Direction</vt:lpstr>
      <vt:lpstr>Robustness </vt:lpstr>
      <vt:lpstr>Generalization </vt:lpstr>
      <vt:lpstr>Generalization</vt:lpstr>
      <vt:lpstr>Adversarial robustness</vt:lpstr>
      <vt:lpstr>Theoretically understand the generalization ability of neural network</vt:lpstr>
      <vt:lpstr>PowerPoint 演示文稿</vt:lpstr>
      <vt:lpstr>Theoretically understand the property of neural network</vt:lpstr>
      <vt:lpstr>Regularization for generative model</vt:lpstr>
      <vt:lpstr>Model compression &amp; speed up</vt:lpstr>
    </vt:vector>
  </TitlesOfParts>
  <Company/>
  <LinksUpToDate>false</LinksUpToDate>
  <SharedDoc>false</SharedDoc>
  <HyperlinksChanged>false</HyperlinksChanged>
  <AppVersion>16.0012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Regularization in Spectral Domain</dc:title>
  <dc:creator>欧阳屹东</dc:creator>
  <cp:lastModifiedBy>欧阳屹东</cp:lastModifiedBy>
  <cp:revision>32</cp:revision>
  <dcterms:created xsi:type="dcterms:W3CDTF">2020-12-28T04:32:26Z</dcterms:created>
  <dcterms:modified xsi:type="dcterms:W3CDTF">2020-12-31T14:16:57Z</dcterms:modified>
</cp:coreProperties>
</file>